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0ad1137d0e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0ad1137d0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0d808fdeb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0d808fdeb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0d4dfa2eb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0d4dfa2eb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0d4dfa2eb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0d4dfa2eb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d808fdeb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d808fdeb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0d808fdeb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0d808fdeb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0e8568bd8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0e8568bd8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0ee69fc693_7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0ee69fc693_7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0ee69fc693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0ee69fc693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0ee69fc693_8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0ee69fc693_8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0ad1137d0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0ad1137d0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0ee69fc693_8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0ee69fc693_8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0ee69fc693_8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0ee69fc693_8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0e8568bd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0e8568bd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0ad1137d0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0ad1137d0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0ad1137d0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0ad1137d0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0ad1137d0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0ad1137d0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0ad1137d0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0ad1137d0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0ad1137d0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0ad1137d0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0ad1137d0e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0ad1137d0e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0e341ae107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0e341ae10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ko"/>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ctr" bIns="91425" lIns="91425" spcFirstLastPara="1" rIns="91425" wrap="square" tIns="91425">
            <a:normAutofit/>
          </a:bodyPr>
          <a:lstStyle/>
          <a:p>
            <a:pPr indent="0" lvl="0" marL="0" rtl="0" algn="ctr">
              <a:lnSpc>
                <a:spcPct val="100000"/>
              </a:lnSpc>
              <a:spcBef>
                <a:spcPts val="0"/>
              </a:spcBef>
              <a:spcAft>
                <a:spcPts val="0"/>
              </a:spcAft>
              <a:buNone/>
            </a:pPr>
            <a:r>
              <a:rPr b="1" lang="ko" sz="4500"/>
              <a:t>ROOM TOUR</a:t>
            </a:r>
            <a:endParaRPr b="1" sz="4500"/>
          </a:p>
          <a:p>
            <a:pPr indent="0" lvl="0" marL="0" rtl="0" algn="ctr">
              <a:lnSpc>
                <a:spcPct val="100000"/>
              </a:lnSpc>
              <a:spcBef>
                <a:spcPts val="0"/>
              </a:spcBef>
              <a:spcAft>
                <a:spcPts val="0"/>
              </a:spcAft>
              <a:buNone/>
            </a:pPr>
            <a:r>
              <a:rPr lang="ko" sz="3900"/>
              <a:t>STORY BOARD</a:t>
            </a:r>
            <a:endParaRPr sz="4600"/>
          </a:p>
        </p:txBody>
      </p:sp>
      <p:sp>
        <p:nvSpPr>
          <p:cNvPr id="55" name="Google Shape;55;p13"/>
          <p:cNvSpPr txBox="1"/>
          <p:nvPr>
            <p:ph idx="1" type="subTitle"/>
          </p:nvPr>
        </p:nvSpPr>
        <p:spPr>
          <a:xfrm>
            <a:off x="311700" y="2834125"/>
            <a:ext cx="8520600" cy="1784400"/>
          </a:xfrm>
          <a:prstGeom prst="rect">
            <a:avLst/>
          </a:prstGeom>
        </p:spPr>
        <p:txBody>
          <a:bodyPr anchorCtr="0" anchor="t" bIns="91425" lIns="91425" spcFirstLastPara="1" rIns="91425" wrap="square" tIns="91425">
            <a:normAutofit fontScale="92500" lnSpcReduction="20000"/>
          </a:bodyPr>
          <a:lstStyle/>
          <a:p>
            <a:pPr indent="0" lvl="0" marL="0" rtl="0" algn="ctr">
              <a:lnSpc>
                <a:spcPct val="115000"/>
              </a:lnSpc>
              <a:spcBef>
                <a:spcPts val="0"/>
              </a:spcBef>
              <a:spcAft>
                <a:spcPts val="0"/>
              </a:spcAft>
              <a:buClr>
                <a:schemeClr val="dk1"/>
              </a:buClr>
              <a:buSzPct val="61111"/>
              <a:buFont typeface="Arial"/>
              <a:buNone/>
            </a:pPr>
            <a:r>
              <a:rPr lang="ko" sz="1800">
                <a:solidFill>
                  <a:schemeClr val="dk1"/>
                </a:solidFill>
              </a:rPr>
              <a:t>VERSION 1.03</a:t>
            </a:r>
            <a:endParaRPr sz="1800">
              <a:solidFill>
                <a:schemeClr val="dk1"/>
              </a:solidFill>
            </a:endParaRPr>
          </a:p>
          <a:p>
            <a:pPr indent="0" lvl="0" marL="0" rtl="0" algn="ctr">
              <a:lnSpc>
                <a:spcPct val="115000"/>
              </a:lnSpc>
              <a:spcBef>
                <a:spcPts val="800"/>
              </a:spcBef>
              <a:spcAft>
                <a:spcPts val="0"/>
              </a:spcAft>
              <a:buClr>
                <a:schemeClr val="dk1"/>
              </a:buClr>
              <a:buSzPct val="61111"/>
              <a:buFont typeface="Arial"/>
              <a:buNone/>
            </a:pPr>
            <a:r>
              <a:rPr lang="ko" sz="1800">
                <a:solidFill>
                  <a:schemeClr val="dk1"/>
                </a:solidFill>
              </a:rPr>
              <a:t>LAST UPDATE 22.01.19</a:t>
            </a:r>
            <a:endParaRPr sz="1800">
              <a:solidFill>
                <a:schemeClr val="dk1"/>
              </a:solidFill>
            </a:endParaRPr>
          </a:p>
          <a:p>
            <a:pPr indent="0" lvl="0" marL="0" rtl="0" algn="ctr">
              <a:lnSpc>
                <a:spcPct val="115000"/>
              </a:lnSpc>
              <a:spcBef>
                <a:spcPts val="800"/>
              </a:spcBef>
              <a:spcAft>
                <a:spcPts val="0"/>
              </a:spcAft>
              <a:buClr>
                <a:schemeClr val="dk1"/>
              </a:buClr>
              <a:buSzPct val="61111"/>
              <a:buFont typeface="Arial"/>
              <a:buNone/>
            </a:pPr>
            <a:r>
              <a:rPr lang="ko" sz="1800">
                <a:solidFill>
                  <a:schemeClr val="dk1"/>
                </a:solidFill>
              </a:rPr>
              <a:t>SESAC 2TEAM</a:t>
            </a:r>
            <a:endParaRPr sz="1800">
              <a:solidFill>
                <a:schemeClr val="dk1"/>
              </a:solidFill>
            </a:endParaRPr>
          </a:p>
          <a:p>
            <a:pPr indent="0" lvl="0" marL="0" rtl="0" algn="ctr">
              <a:lnSpc>
                <a:spcPct val="115000"/>
              </a:lnSpc>
              <a:spcBef>
                <a:spcPts val="800"/>
              </a:spcBef>
              <a:spcAft>
                <a:spcPts val="0"/>
              </a:spcAft>
              <a:buClr>
                <a:schemeClr val="dk1"/>
              </a:buClr>
              <a:buSzPct val="61111"/>
              <a:buFont typeface="Arial"/>
              <a:buNone/>
            </a:pPr>
            <a:r>
              <a:rPr lang="ko" sz="1800">
                <a:solidFill>
                  <a:schemeClr val="dk1"/>
                </a:solidFill>
              </a:rPr>
              <a:t>성현주 송민석 박세운 안성후</a:t>
            </a:r>
            <a:endParaRPr sz="1800">
              <a:solidFill>
                <a:schemeClr val="dk1"/>
              </a:solidFill>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구현기능</a:t>
            </a:r>
            <a:endParaRPr/>
          </a:p>
        </p:txBody>
      </p:sp>
      <p:sp>
        <p:nvSpPr>
          <p:cNvPr id="110" name="Google Shape;11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ko"/>
              <a:t>회원정보관리(Vo - 이름, 나이, 성별, 아이디, </a:t>
            </a:r>
            <a:r>
              <a:rPr lang="ko"/>
              <a:t>패스워드, </a:t>
            </a:r>
            <a:r>
              <a:rPr lang="ko"/>
              <a:t>이메일, 전화번호 /</a:t>
            </a:r>
            <a:br>
              <a:rPr lang="ko"/>
            </a:br>
            <a:r>
              <a:rPr lang="ko"/>
              <a:t>Dao - Create(Vo), findBy, Update, Delete / SQL 테이블 생성, DB연동, 관리 /</a:t>
            </a:r>
            <a:br>
              <a:rPr lang="ko"/>
            </a:br>
            <a:r>
              <a:rPr lang="ko"/>
              <a:t>Vo, Dao 이외의 기능 - Login, Logout, 버킷리스트 등)</a:t>
            </a:r>
            <a:br>
              <a:rPr lang="ko"/>
            </a:br>
            <a:r>
              <a:rPr lang="ko"/>
              <a:t> &gt; 송민석, 박세운</a:t>
            </a:r>
            <a:endParaRPr/>
          </a:p>
          <a:p>
            <a:pPr indent="-342900" lvl="0" marL="457200" rtl="0" algn="l">
              <a:spcBef>
                <a:spcPts val="0"/>
              </a:spcBef>
              <a:spcAft>
                <a:spcPts val="0"/>
              </a:spcAft>
              <a:buSzPts val="1800"/>
              <a:buAutoNum type="arabicPeriod"/>
            </a:pPr>
            <a:r>
              <a:rPr lang="ko"/>
              <a:t>관광지정보관리(관광지이름 - 나라명/도시명/장소명, 위치주소, 관리하는곳&amp;전화번호, 운영시간, 입장료, 위키피디아, 짧은 설명글, 이미지, 동영상 )</a:t>
            </a:r>
            <a:br>
              <a:rPr lang="ko"/>
            </a:br>
            <a:r>
              <a:rPr lang="ko"/>
              <a:t>&gt; 성현주 </a:t>
            </a:r>
            <a:endParaRPr/>
          </a:p>
          <a:p>
            <a:pPr indent="-342900" lvl="0" marL="457200" rtl="0" algn="l">
              <a:spcBef>
                <a:spcPts val="0"/>
              </a:spcBef>
              <a:spcAft>
                <a:spcPts val="0"/>
              </a:spcAft>
              <a:buSzPts val="1800"/>
              <a:buAutoNum type="arabicPeriod"/>
            </a:pPr>
            <a:r>
              <a:rPr lang="ko"/>
              <a:t>구글 스트리트뷰 &gt; 안성후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구현기</a:t>
            </a:r>
            <a:r>
              <a:rPr lang="ko"/>
              <a:t>능 재정비 - 1/14</a:t>
            </a:r>
            <a:endParaRPr/>
          </a:p>
        </p:txBody>
      </p:sp>
      <p:sp>
        <p:nvSpPr>
          <p:cNvPr id="116" name="Google Shape;116;p23"/>
          <p:cNvSpPr txBox="1"/>
          <p:nvPr>
            <p:ph idx="1" type="body"/>
          </p:nvPr>
        </p:nvSpPr>
        <p:spPr>
          <a:xfrm>
            <a:off x="311700" y="1152475"/>
            <a:ext cx="42138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358"/>
              <a:buFont typeface="Arial"/>
              <a:buNone/>
            </a:pPr>
            <a:r>
              <a:rPr lang="ko" sz="1073">
                <a:solidFill>
                  <a:srgbClr val="1D1C1D"/>
                </a:solidFill>
                <a:highlight>
                  <a:srgbClr val="F8F8F8"/>
                </a:highlight>
              </a:rPr>
              <a:t>1. 메인메뉴 - HTML/CSS/Javascript</a:t>
            </a:r>
            <a:endParaRPr sz="1073">
              <a:solidFill>
                <a:srgbClr val="1D1C1D"/>
              </a:solidFill>
              <a:highlight>
                <a:srgbClr val="F8F8F8"/>
              </a:highlight>
            </a:endParaRPr>
          </a:p>
          <a:p>
            <a:pPr indent="0" lvl="0" marL="0" rtl="0" algn="l">
              <a:lnSpc>
                <a:spcPct val="95000"/>
              </a:lnSpc>
              <a:spcBef>
                <a:spcPts val="1200"/>
              </a:spcBef>
              <a:spcAft>
                <a:spcPts val="0"/>
              </a:spcAft>
              <a:buClr>
                <a:schemeClr val="dk1"/>
              </a:buClr>
              <a:buSzPts val="358"/>
              <a:buFont typeface="Arial"/>
              <a:buNone/>
            </a:pPr>
            <a:r>
              <a:rPr lang="ko" sz="1073">
                <a:solidFill>
                  <a:srgbClr val="1D1C1D"/>
                </a:solidFill>
                <a:highlight>
                  <a:srgbClr val="F8F8F8"/>
                </a:highlight>
              </a:rPr>
              <a:t>2. 관광지정보 페이지 - HTML/CSS/Javascript</a:t>
            </a:r>
            <a:endParaRPr sz="1073">
              <a:solidFill>
                <a:srgbClr val="1D1C1D"/>
              </a:solidFill>
              <a:highlight>
                <a:srgbClr val="F8F8F8"/>
              </a:highlight>
            </a:endParaRPr>
          </a:p>
          <a:p>
            <a:pPr indent="0" lvl="0" marL="0" rtl="0" algn="l">
              <a:lnSpc>
                <a:spcPct val="95000"/>
              </a:lnSpc>
              <a:spcBef>
                <a:spcPts val="1200"/>
              </a:spcBef>
              <a:spcAft>
                <a:spcPts val="0"/>
              </a:spcAft>
              <a:buClr>
                <a:schemeClr val="dk1"/>
              </a:buClr>
              <a:buSzPts val="358"/>
              <a:buFont typeface="Arial"/>
              <a:buNone/>
            </a:pPr>
            <a:r>
              <a:rPr lang="ko" sz="1073">
                <a:solidFill>
                  <a:srgbClr val="1D1C1D"/>
                </a:solidFill>
                <a:highlight>
                  <a:srgbClr val="F8F8F8"/>
                </a:highlight>
              </a:rPr>
              <a:t>- 사진과 동영상 등 기타 자료는 &lt;a&gt;태그, &lt;img&gt;태그,</a:t>
            </a:r>
            <a:endParaRPr sz="1073">
              <a:solidFill>
                <a:srgbClr val="1D1C1D"/>
              </a:solidFill>
              <a:highlight>
                <a:srgbClr val="F8F8F8"/>
              </a:highlight>
            </a:endParaRPr>
          </a:p>
          <a:p>
            <a:pPr indent="0" lvl="0" marL="0" rtl="0" algn="l">
              <a:lnSpc>
                <a:spcPct val="95000"/>
              </a:lnSpc>
              <a:spcBef>
                <a:spcPts val="1200"/>
              </a:spcBef>
              <a:spcAft>
                <a:spcPts val="0"/>
              </a:spcAft>
              <a:buClr>
                <a:schemeClr val="dk1"/>
              </a:buClr>
              <a:buSzPts val="358"/>
              <a:buFont typeface="Arial"/>
              <a:buNone/>
            </a:pPr>
            <a:r>
              <a:rPr lang="ko" sz="1073">
                <a:solidFill>
                  <a:srgbClr val="1D1C1D"/>
                </a:solidFill>
                <a:highlight>
                  <a:srgbClr val="F8F8F8"/>
                </a:highlight>
              </a:rPr>
              <a:t>&lt;iframe&gt;태그 등을 활용해 인터넷에서 링크를 걸 예정</a:t>
            </a:r>
            <a:endParaRPr sz="1073">
              <a:solidFill>
                <a:srgbClr val="1D1C1D"/>
              </a:solidFill>
              <a:highlight>
                <a:srgbClr val="F8F8F8"/>
              </a:highlight>
            </a:endParaRPr>
          </a:p>
          <a:p>
            <a:pPr indent="0" lvl="0" marL="0" rtl="0" algn="l">
              <a:lnSpc>
                <a:spcPct val="95000"/>
              </a:lnSpc>
              <a:spcBef>
                <a:spcPts val="1200"/>
              </a:spcBef>
              <a:spcAft>
                <a:spcPts val="0"/>
              </a:spcAft>
              <a:buClr>
                <a:schemeClr val="dk1"/>
              </a:buClr>
              <a:buSzPts val="358"/>
              <a:buFont typeface="Arial"/>
              <a:buNone/>
            </a:pPr>
            <a:r>
              <a:rPr lang="ko" sz="1073">
                <a:solidFill>
                  <a:srgbClr val="1D1C1D"/>
                </a:solidFill>
                <a:highlight>
                  <a:srgbClr val="F8F8F8"/>
                </a:highlight>
              </a:rPr>
              <a:t>3. 회원관리기능 - CRUD기능→Java코드(JSP)</a:t>
            </a:r>
            <a:endParaRPr sz="1073">
              <a:solidFill>
                <a:srgbClr val="1D1C1D"/>
              </a:solidFill>
              <a:highlight>
                <a:srgbClr val="F8F8F8"/>
              </a:highlight>
            </a:endParaRPr>
          </a:p>
          <a:p>
            <a:pPr indent="0" lvl="0" marL="0" rtl="0" algn="l">
              <a:lnSpc>
                <a:spcPct val="95000"/>
              </a:lnSpc>
              <a:spcBef>
                <a:spcPts val="1200"/>
              </a:spcBef>
              <a:spcAft>
                <a:spcPts val="0"/>
              </a:spcAft>
              <a:buClr>
                <a:schemeClr val="dk1"/>
              </a:buClr>
              <a:buSzPts val="358"/>
              <a:buFont typeface="Arial"/>
              <a:buNone/>
            </a:pPr>
            <a:r>
              <a:rPr lang="ko" sz="1073">
                <a:solidFill>
                  <a:srgbClr val="1D1C1D"/>
                </a:solidFill>
                <a:highlight>
                  <a:srgbClr val="F8F8F8"/>
                </a:highlight>
              </a:rPr>
              <a:t>4. 데이터저장과 수정→MySQL</a:t>
            </a:r>
            <a:endParaRPr sz="1073">
              <a:solidFill>
                <a:srgbClr val="1D1C1D"/>
              </a:solidFill>
              <a:highlight>
                <a:srgbClr val="F8F8F8"/>
              </a:highlight>
            </a:endParaRPr>
          </a:p>
          <a:p>
            <a:pPr indent="0" lvl="0" marL="0" rtl="0" algn="l">
              <a:lnSpc>
                <a:spcPct val="95000"/>
              </a:lnSpc>
              <a:spcBef>
                <a:spcPts val="1200"/>
              </a:spcBef>
              <a:spcAft>
                <a:spcPts val="0"/>
              </a:spcAft>
              <a:buClr>
                <a:schemeClr val="dk1"/>
              </a:buClr>
              <a:buSzPts val="358"/>
              <a:buFont typeface="Arial"/>
              <a:buNone/>
            </a:pPr>
            <a:r>
              <a:rPr lang="ko" sz="1073">
                <a:solidFill>
                  <a:srgbClr val="1D1C1D"/>
                </a:solidFill>
                <a:highlight>
                  <a:srgbClr val="F8F8F8"/>
                </a:highlight>
              </a:rPr>
              <a:t>5. 웹페이지(HTML)와 MySQL 간의 데이터 연결 - Mybatis - xml - Mapping</a:t>
            </a:r>
            <a:endParaRPr sz="1073">
              <a:solidFill>
                <a:srgbClr val="1D1C1D"/>
              </a:solidFill>
              <a:highlight>
                <a:srgbClr val="F8F8F8"/>
              </a:highlight>
            </a:endParaRPr>
          </a:p>
          <a:p>
            <a:pPr indent="0" lvl="0" marL="0" rtl="0" algn="l">
              <a:lnSpc>
                <a:spcPct val="95000"/>
              </a:lnSpc>
              <a:spcBef>
                <a:spcPts val="1200"/>
              </a:spcBef>
              <a:spcAft>
                <a:spcPts val="0"/>
              </a:spcAft>
              <a:buClr>
                <a:schemeClr val="dk1"/>
              </a:buClr>
              <a:buSzPts val="358"/>
              <a:buFont typeface="Arial"/>
              <a:buNone/>
            </a:pPr>
            <a:r>
              <a:rPr lang="ko" sz="1073">
                <a:solidFill>
                  <a:srgbClr val="1D1C1D"/>
                </a:solidFill>
                <a:highlight>
                  <a:srgbClr val="F8F8F8"/>
                </a:highlight>
              </a:rPr>
              <a:t>6. 웹페이지 간의 이동 - &lt;a&gt;태그 하이퍼링크</a:t>
            </a:r>
            <a:endParaRPr sz="1073">
              <a:solidFill>
                <a:srgbClr val="1D1C1D"/>
              </a:solidFill>
              <a:highlight>
                <a:srgbClr val="F8F8F8"/>
              </a:highlight>
            </a:endParaRPr>
          </a:p>
          <a:p>
            <a:pPr indent="0" lvl="0" marL="0" rtl="0" algn="l">
              <a:lnSpc>
                <a:spcPct val="95000"/>
              </a:lnSpc>
              <a:spcBef>
                <a:spcPts val="1200"/>
              </a:spcBef>
              <a:spcAft>
                <a:spcPts val="0"/>
              </a:spcAft>
              <a:buClr>
                <a:schemeClr val="dk1"/>
              </a:buClr>
              <a:buSzPts val="358"/>
              <a:buFont typeface="Arial"/>
              <a:buNone/>
            </a:pPr>
            <a:r>
              <a:rPr lang="ko" sz="1073">
                <a:solidFill>
                  <a:srgbClr val="1D1C1D"/>
                </a:solidFill>
                <a:highlight>
                  <a:srgbClr val="F8F8F8"/>
                </a:highlight>
              </a:rPr>
              <a:t>7. 로그인, 로그아웃 기능</a:t>
            </a:r>
            <a:endParaRPr sz="1073">
              <a:solidFill>
                <a:srgbClr val="1D1C1D"/>
              </a:solidFill>
              <a:highlight>
                <a:srgbClr val="F8F8F8"/>
              </a:highlight>
            </a:endParaRPr>
          </a:p>
          <a:p>
            <a:pPr indent="0" lvl="0" marL="0" rtl="0" algn="l">
              <a:lnSpc>
                <a:spcPct val="95000"/>
              </a:lnSpc>
              <a:spcBef>
                <a:spcPts val="1200"/>
              </a:spcBef>
              <a:spcAft>
                <a:spcPts val="0"/>
              </a:spcAft>
              <a:buClr>
                <a:schemeClr val="dk1"/>
              </a:buClr>
              <a:buSzPts val="358"/>
              <a:buFont typeface="Arial"/>
              <a:buNone/>
            </a:pPr>
            <a:r>
              <a:rPr lang="ko" sz="1073">
                <a:solidFill>
                  <a:srgbClr val="1D1C1D"/>
                </a:solidFill>
                <a:highlight>
                  <a:srgbClr val="F8F8F8"/>
                </a:highlight>
              </a:rPr>
              <a:t>- 회원테이블 검색 - ID와Password가 일치시 HttpSession에 정해둔 키에 MemberVo 저장</a:t>
            </a:r>
            <a:endParaRPr sz="1073">
              <a:solidFill>
                <a:srgbClr val="1D1C1D"/>
              </a:solidFill>
              <a:highlight>
                <a:srgbClr val="F8F8F8"/>
              </a:highlight>
            </a:endParaRPr>
          </a:p>
          <a:p>
            <a:pPr indent="0" lvl="0" marL="0" rtl="0" algn="l">
              <a:lnSpc>
                <a:spcPct val="95000"/>
              </a:lnSpc>
              <a:spcBef>
                <a:spcPts val="1200"/>
              </a:spcBef>
              <a:spcAft>
                <a:spcPts val="1200"/>
              </a:spcAft>
              <a:buSzPts val="358"/>
              <a:buNone/>
            </a:pPr>
            <a:r>
              <a:t/>
            </a:r>
            <a:endParaRPr sz="1285"/>
          </a:p>
        </p:txBody>
      </p:sp>
      <p:sp>
        <p:nvSpPr>
          <p:cNvPr id="117" name="Google Shape;117;p23"/>
          <p:cNvSpPr txBox="1"/>
          <p:nvPr>
            <p:ph idx="1" type="body"/>
          </p:nvPr>
        </p:nvSpPr>
        <p:spPr>
          <a:xfrm>
            <a:off x="4618500" y="1152475"/>
            <a:ext cx="42138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358"/>
              <a:buNone/>
            </a:pPr>
            <a:r>
              <a:rPr lang="ko" sz="1073">
                <a:solidFill>
                  <a:srgbClr val="1D1C1D"/>
                </a:solidFill>
                <a:highlight>
                  <a:srgbClr val="F8F8F8"/>
                </a:highlight>
              </a:rPr>
              <a:t>8. 버킷리스트 등록과 관리 - 원리는 todo와 동일, 할일 대신 하고싶은일을 저장하면 끝</a:t>
            </a:r>
            <a:endParaRPr sz="1073">
              <a:solidFill>
                <a:srgbClr val="1D1C1D"/>
              </a:solidFill>
              <a:highlight>
                <a:srgbClr val="F8F8F8"/>
              </a:highlight>
            </a:endParaRPr>
          </a:p>
          <a:p>
            <a:pPr indent="0" lvl="0" marL="0" rtl="0" algn="l">
              <a:lnSpc>
                <a:spcPct val="95000"/>
              </a:lnSpc>
              <a:spcBef>
                <a:spcPts val="1200"/>
              </a:spcBef>
              <a:spcAft>
                <a:spcPts val="0"/>
              </a:spcAft>
              <a:buSzPts val="358"/>
              <a:buNone/>
            </a:pPr>
            <a:r>
              <a:rPr lang="ko" sz="1073">
                <a:solidFill>
                  <a:srgbClr val="1D1C1D"/>
                </a:solidFill>
                <a:highlight>
                  <a:srgbClr val="F8F8F8"/>
                </a:highlight>
              </a:rPr>
              <a:t>9. 좋아요 기능과 좋아요 갯수 표시 - 게시물에 int타입 좋아요 칼럼 추가 + 좋아요 누를시 증가</a:t>
            </a:r>
            <a:endParaRPr sz="1073">
              <a:solidFill>
                <a:srgbClr val="1D1C1D"/>
              </a:solidFill>
              <a:highlight>
                <a:srgbClr val="F8F8F8"/>
              </a:highlight>
            </a:endParaRPr>
          </a:p>
          <a:p>
            <a:pPr indent="0" lvl="0" marL="0" rtl="0" algn="l">
              <a:lnSpc>
                <a:spcPct val="95000"/>
              </a:lnSpc>
              <a:spcBef>
                <a:spcPts val="1200"/>
              </a:spcBef>
              <a:spcAft>
                <a:spcPts val="0"/>
              </a:spcAft>
              <a:buSzPts val="358"/>
              <a:buNone/>
            </a:pPr>
            <a:r>
              <a:rPr lang="ko" sz="1073">
                <a:solidFill>
                  <a:srgbClr val="1D1C1D"/>
                </a:solidFill>
                <a:highlight>
                  <a:srgbClr val="F8F8F8"/>
                </a:highlight>
              </a:rPr>
              <a:t>- 단, 페이지 변화 없이 구현해야 함</a:t>
            </a:r>
            <a:endParaRPr sz="1073">
              <a:solidFill>
                <a:srgbClr val="1D1C1D"/>
              </a:solidFill>
              <a:highlight>
                <a:srgbClr val="F8F8F8"/>
              </a:highlight>
            </a:endParaRPr>
          </a:p>
          <a:p>
            <a:pPr indent="0" lvl="0" marL="0" rtl="0" algn="l">
              <a:lnSpc>
                <a:spcPct val="95000"/>
              </a:lnSpc>
              <a:spcBef>
                <a:spcPts val="1200"/>
              </a:spcBef>
              <a:spcAft>
                <a:spcPts val="0"/>
              </a:spcAft>
              <a:buSzPts val="358"/>
              <a:buNone/>
            </a:pPr>
            <a:r>
              <a:rPr lang="ko" sz="1073">
                <a:solidFill>
                  <a:srgbClr val="1D1C1D"/>
                </a:solidFill>
                <a:highlight>
                  <a:srgbClr val="F8F8F8"/>
                </a:highlight>
              </a:rPr>
              <a:t>- JQuery - Ajax 함수로 좋아요 증가주소를 호출하는 것으로 구현</a:t>
            </a:r>
            <a:endParaRPr sz="1073">
              <a:solidFill>
                <a:srgbClr val="1D1C1D"/>
              </a:solidFill>
              <a:highlight>
                <a:srgbClr val="F8F8F8"/>
              </a:highlight>
            </a:endParaRPr>
          </a:p>
          <a:p>
            <a:pPr indent="0" lvl="0" marL="0" rtl="0" algn="l">
              <a:lnSpc>
                <a:spcPct val="95000"/>
              </a:lnSpc>
              <a:spcBef>
                <a:spcPts val="1200"/>
              </a:spcBef>
              <a:spcAft>
                <a:spcPts val="0"/>
              </a:spcAft>
              <a:buSzPts val="358"/>
              <a:buNone/>
            </a:pPr>
            <a:r>
              <a:rPr lang="ko" sz="1073">
                <a:solidFill>
                  <a:srgbClr val="1D1C1D"/>
                </a:solidFill>
                <a:highlight>
                  <a:srgbClr val="F8F8F8"/>
                </a:highlight>
              </a:rPr>
              <a:t>- 연결방법은 여기까지 다 했을 때 지도해주신다고 함</a:t>
            </a:r>
            <a:endParaRPr sz="1073">
              <a:solidFill>
                <a:srgbClr val="1D1C1D"/>
              </a:solidFill>
              <a:highlight>
                <a:srgbClr val="F8F8F8"/>
              </a:highlight>
            </a:endParaRPr>
          </a:p>
          <a:p>
            <a:pPr indent="0" lvl="0" marL="0" rtl="0" algn="l">
              <a:lnSpc>
                <a:spcPct val="95000"/>
              </a:lnSpc>
              <a:spcBef>
                <a:spcPts val="1200"/>
              </a:spcBef>
              <a:spcAft>
                <a:spcPts val="1200"/>
              </a:spcAft>
              <a:buSzPts val="358"/>
              <a:buNone/>
            </a:pPr>
            <a:r>
              <a:rPr lang="ko" sz="1073">
                <a:solidFill>
                  <a:srgbClr val="1D1C1D"/>
                </a:solidFill>
                <a:highlight>
                  <a:srgbClr val="F8F8F8"/>
                </a:highlight>
              </a:rPr>
              <a:t>※ 프로젝트는 Spring Legacy Project로 제작</a:t>
            </a:r>
            <a:endParaRPr sz="1285"/>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ko"/>
              <a:t>기획의도</a:t>
            </a:r>
            <a:endParaRPr/>
          </a:p>
        </p:txBody>
      </p:sp>
      <p:sp>
        <p:nvSpPr>
          <p:cNvPr id="123" name="Google Shape;123;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sz="1150">
              <a:solidFill>
                <a:srgbClr val="1D1C1D"/>
              </a:solidFill>
            </a:endParaRPr>
          </a:p>
          <a:p>
            <a:pPr indent="0" lvl="0" marL="0" rtl="0" algn="ctr">
              <a:spcBef>
                <a:spcPts val="1200"/>
              </a:spcBef>
              <a:spcAft>
                <a:spcPts val="0"/>
              </a:spcAft>
              <a:buClr>
                <a:schemeClr val="dk1"/>
              </a:buClr>
              <a:buSzPts val="1100"/>
              <a:buFont typeface="Arial"/>
              <a:buNone/>
            </a:pPr>
            <a:r>
              <a:rPr b="1" lang="ko" sz="1900">
                <a:solidFill>
                  <a:srgbClr val="1D1C1D"/>
                </a:solidFill>
              </a:rPr>
              <a:t>코로나로 방구석에만 쳐박혀있기 너무 지겹다</a:t>
            </a:r>
            <a:br>
              <a:rPr b="1" lang="ko" sz="1900">
                <a:solidFill>
                  <a:srgbClr val="1D1C1D"/>
                </a:solidFill>
              </a:rPr>
            </a:br>
            <a:r>
              <a:rPr b="1" lang="ko" sz="1900">
                <a:solidFill>
                  <a:srgbClr val="1D1C1D"/>
                </a:solidFill>
              </a:rPr>
              <a:t>eye-trip이라도 떠나자!</a:t>
            </a:r>
            <a:br>
              <a:rPr b="1" lang="ko" sz="1900">
                <a:solidFill>
                  <a:srgbClr val="1D1C1D"/>
                </a:solidFill>
              </a:rPr>
            </a:br>
            <a:endParaRPr sz="1600">
              <a:solidFill>
                <a:srgbClr val="1D1C1D"/>
              </a:solidFill>
            </a:endParaRPr>
          </a:p>
          <a:p>
            <a:pPr indent="0" lvl="0" marL="0" rtl="0" algn="ctr">
              <a:spcBef>
                <a:spcPts val="1200"/>
              </a:spcBef>
              <a:spcAft>
                <a:spcPts val="0"/>
              </a:spcAft>
              <a:buClr>
                <a:schemeClr val="dk1"/>
              </a:buClr>
              <a:buSzPts val="1100"/>
              <a:buFont typeface="Arial"/>
              <a:buNone/>
            </a:pPr>
            <a:r>
              <a:rPr lang="ko" sz="1600">
                <a:solidFill>
                  <a:srgbClr val="1D1C1D"/>
                </a:solidFill>
              </a:rPr>
              <a:t>사용자들에게 관광지나 해변의 간략한 정보를 제공하고</a:t>
            </a:r>
            <a:endParaRPr sz="1600">
              <a:solidFill>
                <a:srgbClr val="1D1C1D"/>
              </a:solidFill>
            </a:endParaRPr>
          </a:p>
          <a:p>
            <a:pPr indent="0" lvl="0" marL="0" rtl="0" algn="ctr">
              <a:spcBef>
                <a:spcPts val="1200"/>
              </a:spcBef>
              <a:spcAft>
                <a:spcPts val="0"/>
              </a:spcAft>
              <a:buClr>
                <a:schemeClr val="dk1"/>
              </a:buClr>
              <a:buSzPts val="1100"/>
              <a:buFont typeface="Arial"/>
              <a:buNone/>
            </a:pPr>
            <a:r>
              <a:rPr lang="ko" sz="1600">
                <a:solidFill>
                  <a:srgbClr val="1D1C1D"/>
                </a:solidFill>
              </a:rPr>
              <a:t>사진과 동영상 등의 볼거리를 제공함으로서 코로나로 지친 마음을 힐링</a:t>
            </a:r>
            <a:endParaRPr sz="1600">
              <a:solidFill>
                <a:srgbClr val="1D1C1D"/>
              </a:solidFill>
            </a:endParaRPr>
          </a:p>
          <a:p>
            <a:pPr indent="0" lvl="0" marL="0" rtl="0" algn="ctr">
              <a:spcBef>
                <a:spcPts val="1200"/>
              </a:spcBef>
              <a:spcAft>
                <a:spcPts val="1200"/>
              </a:spcAft>
              <a:buNone/>
            </a:pPr>
            <a:r>
              <a:rPr lang="ko" sz="1600">
                <a:solidFill>
                  <a:srgbClr val="1D1C1D"/>
                </a:solidFill>
              </a:rPr>
              <a:t>그리고 코로나 이후에 여행 갈 지역을 미리 점찍어 버킷 리스트에 넣어둔다.</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ko"/>
              <a:t>스토리 보드</a:t>
            </a:r>
            <a:endParaRPr/>
          </a:p>
          <a:p>
            <a:pPr indent="0" lvl="0" marL="0" rtl="0" algn="l">
              <a:spcBef>
                <a:spcPts val="0"/>
              </a:spcBef>
              <a:spcAft>
                <a:spcPts val="0"/>
              </a:spcAft>
              <a:buNone/>
            </a:pPr>
            <a:r>
              <a:t/>
            </a:r>
            <a:endParaRPr/>
          </a:p>
        </p:txBody>
      </p:sp>
      <p:sp>
        <p:nvSpPr>
          <p:cNvPr id="129" name="Google Shape;129;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ko" sz="1900">
                <a:solidFill>
                  <a:srgbClr val="1D1C1D"/>
                </a:solidFill>
              </a:rPr>
              <a:t>구성</a:t>
            </a:r>
            <a:br>
              <a:rPr b="1" lang="ko" sz="1900">
                <a:solidFill>
                  <a:srgbClr val="1D1C1D"/>
                </a:solidFill>
              </a:rPr>
            </a:br>
            <a:br>
              <a:rPr b="1" lang="ko" sz="1900">
                <a:solidFill>
                  <a:srgbClr val="1D1C1D"/>
                </a:solidFill>
              </a:rPr>
            </a:br>
            <a:r>
              <a:rPr lang="ko" sz="1900">
                <a:solidFill>
                  <a:srgbClr val="1D1C1D"/>
                </a:solidFill>
              </a:rPr>
              <a:t>메인 페이지</a:t>
            </a:r>
            <a:endParaRPr sz="1900">
              <a:solidFill>
                <a:srgbClr val="1D1C1D"/>
              </a:solidFill>
            </a:endParaRPr>
          </a:p>
          <a:p>
            <a:pPr indent="0" lvl="0" marL="0" rtl="0" algn="ctr">
              <a:spcBef>
                <a:spcPts val="1200"/>
              </a:spcBef>
              <a:spcAft>
                <a:spcPts val="0"/>
              </a:spcAft>
              <a:buNone/>
            </a:pPr>
            <a:r>
              <a:rPr lang="ko" sz="1900">
                <a:solidFill>
                  <a:srgbClr val="1D1C1D"/>
                </a:solidFill>
              </a:rPr>
              <a:t>상세 페이지</a:t>
            </a:r>
            <a:br>
              <a:rPr lang="ko" sz="1900">
                <a:solidFill>
                  <a:srgbClr val="1D1C1D"/>
                </a:solidFill>
              </a:rPr>
            </a:br>
            <a:r>
              <a:rPr lang="ko" sz="1900">
                <a:solidFill>
                  <a:srgbClr val="1D1C1D"/>
                </a:solidFill>
              </a:rPr>
              <a:t>+ 구글 스트리트뷰</a:t>
            </a:r>
            <a:endParaRPr sz="1900">
              <a:solidFill>
                <a:srgbClr val="1D1C1D"/>
              </a:solidFill>
            </a:endParaRPr>
          </a:p>
          <a:p>
            <a:pPr indent="0" lvl="0" marL="0" rtl="0" algn="ctr">
              <a:spcBef>
                <a:spcPts val="1200"/>
              </a:spcBef>
              <a:spcAft>
                <a:spcPts val="0"/>
              </a:spcAft>
              <a:buNone/>
            </a:pPr>
            <a:r>
              <a:rPr lang="ko" sz="1900">
                <a:solidFill>
                  <a:srgbClr val="1D1C1D"/>
                </a:solidFill>
              </a:rPr>
              <a:t>회원가입정보 페이지</a:t>
            </a:r>
            <a:endParaRPr sz="1900">
              <a:solidFill>
                <a:srgbClr val="1D1C1D"/>
              </a:solidFill>
            </a:endParaRPr>
          </a:p>
          <a:p>
            <a:pPr indent="0" lvl="0" marL="0" rtl="0" algn="ctr">
              <a:spcBef>
                <a:spcPts val="1200"/>
              </a:spcBef>
              <a:spcAft>
                <a:spcPts val="1200"/>
              </a:spcAft>
              <a:buNone/>
            </a:pPr>
            <a:r>
              <a:t/>
            </a:r>
            <a:endParaRPr sz="1900">
              <a:solidFill>
                <a:srgbClr val="1D1C1D"/>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main </a:t>
            </a:r>
            <a:endParaRPr/>
          </a:p>
        </p:txBody>
      </p:sp>
      <p:sp>
        <p:nvSpPr>
          <p:cNvPr id="135" name="Google Shape;135;p26"/>
          <p:cNvSpPr/>
          <p:nvPr/>
        </p:nvSpPr>
        <p:spPr>
          <a:xfrm>
            <a:off x="434900" y="945075"/>
            <a:ext cx="1589100" cy="38538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ko"/>
              <a:t>화면설명</a:t>
            </a:r>
            <a:endParaRPr b="1"/>
          </a:p>
          <a:p>
            <a:pPr indent="0" lvl="0" marL="0" rtl="0" algn="l">
              <a:spcBef>
                <a:spcPts val="0"/>
              </a:spcBef>
              <a:spcAft>
                <a:spcPts val="0"/>
              </a:spcAft>
              <a:buNone/>
            </a:pPr>
            <a:r>
              <a:t/>
            </a:r>
            <a:endParaRPr/>
          </a:p>
          <a:p>
            <a:pPr indent="0" lvl="0" marL="0" rtl="0" algn="l">
              <a:spcBef>
                <a:spcPts val="0"/>
              </a:spcBef>
              <a:spcAft>
                <a:spcPts val="0"/>
              </a:spcAft>
              <a:buNone/>
            </a:pPr>
            <a:r>
              <a:rPr lang="ko"/>
              <a:t>1.</a:t>
            </a:r>
            <a:br>
              <a:rPr lang="ko"/>
            </a:br>
            <a:r>
              <a:rPr lang="ko"/>
              <a:t>룸투어 Room Tour를 대표 할 수 있는 페이지 구성</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2.</a:t>
            </a:r>
            <a:br>
              <a:rPr lang="ko"/>
            </a:br>
            <a:r>
              <a:rPr lang="ko"/>
              <a:t>하단으로 스크롤을 내리면 원페이지 형식으로 이어짐</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3.</a:t>
            </a:r>
            <a:br>
              <a:rPr lang="ko"/>
            </a:br>
            <a:r>
              <a:rPr lang="ko" sz="1300"/>
              <a:t>로그</a:t>
            </a:r>
            <a:r>
              <a:rPr lang="ko" sz="1300"/>
              <a:t>인 &gt; 마이페이지</a:t>
            </a:r>
            <a:br>
              <a:rPr lang="ko"/>
            </a:br>
            <a:r>
              <a:rPr lang="ko"/>
              <a:t>로그인하면 마이페이지형태로 변함</a:t>
            </a:r>
            <a:endParaRPr/>
          </a:p>
          <a:p>
            <a:pPr indent="0" lvl="0" marL="0" rtl="0" algn="l">
              <a:spcBef>
                <a:spcPts val="0"/>
              </a:spcBef>
              <a:spcAft>
                <a:spcPts val="0"/>
              </a:spcAft>
              <a:buNone/>
            </a:pPr>
            <a:r>
              <a:t/>
            </a:r>
            <a:endParaRPr/>
          </a:p>
        </p:txBody>
      </p:sp>
      <p:grpSp>
        <p:nvGrpSpPr>
          <p:cNvPr id="136" name="Google Shape;136;p26"/>
          <p:cNvGrpSpPr/>
          <p:nvPr/>
        </p:nvGrpSpPr>
        <p:grpSpPr>
          <a:xfrm>
            <a:off x="2290668" y="642006"/>
            <a:ext cx="6246607" cy="4205548"/>
            <a:chOff x="2290668" y="642006"/>
            <a:chExt cx="6246607" cy="4205548"/>
          </a:xfrm>
        </p:grpSpPr>
        <p:pic>
          <p:nvPicPr>
            <p:cNvPr id="137" name="Google Shape;137;p26"/>
            <p:cNvPicPr preferRelativeResize="0"/>
            <p:nvPr/>
          </p:nvPicPr>
          <p:blipFill>
            <a:blip r:embed="rId3">
              <a:alphaModFix/>
            </a:blip>
            <a:stretch>
              <a:fillRect/>
            </a:stretch>
          </p:blipFill>
          <p:spPr>
            <a:xfrm>
              <a:off x="2290668" y="1695319"/>
              <a:ext cx="6246605" cy="3152236"/>
            </a:xfrm>
            <a:prstGeom prst="rect">
              <a:avLst/>
            </a:prstGeom>
            <a:noFill/>
            <a:ln>
              <a:noFill/>
            </a:ln>
          </p:spPr>
        </p:pic>
        <p:pic>
          <p:nvPicPr>
            <p:cNvPr id="138" name="Google Shape;138;p26"/>
            <p:cNvPicPr preferRelativeResize="0"/>
            <p:nvPr/>
          </p:nvPicPr>
          <p:blipFill>
            <a:blip r:embed="rId4">
              <a:alphaModFix/>
            </a:blip>
            <a:stretch>
              <a:fillRect/>
            </a:stretch>
          </p:blipFill>
          <p:spPr>
            <a:xfrm>
              <a:off x="2290675" y="642006"/>
              <a:ext cx="6246600" cy="3388669"/>
            </a:xfrm>
            <a:prstGeom prst="rect">
              <a:avLst/>
            </a:prstGeom>
            <a:noFill/>
            <a:ln>
              <a:noFill/>
            </a:ln>
          </p:spPr>
        </p:pic>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main - </a:t>
            </a:r>
            <a:r>
              <a:rPr lang="ko" sz="2244"/>
              <a:t>여행지</a:t>
            </a:r>
            <a:endParaRPr sz="2244"/>
          </a:p>
        </p:txBody>
      </p:sp>
      <p:sp>
        <p:nvSpPr>
          <p:cNvPr id="144" name="Google Shape;144;p27"/>
          <p:cNvSpPr/>
          <p:nvPr/>
        </p:nvSpPr>
        <p:spPr>
          <a:xfrm>
            <a:off x="434900" y="945075"/>
            <a:ext cx="1589100" cy="38538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ko"/>
              <a:t>화면설명</a:t>
            </a:r>
            <a:endParaRPr b="1"/>
          </a:p>
          <a:p>
            <a:pPr indent="0" lvl="0" marL="0" rtl="0" algn="l">
              <a:spcBef>
                <a:spcPts val="0"/>
              </a:spcBef>
              <a:spcAft>
                <a:spcPts val="0"/>
              </a:spcAft>
              <a:buNone/>
            </a:pPr>
            <a:r>
              <a:t/>
            </a:r>
            <a:endParaRPr/>
          </a:p>
          <a:p>
            <a:pPr indent="0" lvl="0" marL="0" rtl="0" algn="l">
              <a:spcBef>
                <a:spcPts val="0"/>
              </a:spcBef>
              <a:spcAft>
                <a:spcPts val="0"/>
              </a:spcAft>
              <a:buNone/>
            </a:pPr>
            <a:r>
              <a:rPr lang="ko"/>
              <a:t>경로</a:t>
            </a:r>
            <a:br>
              <a:rPr lang="ko"/>
            </a:br>
            <a:r>
              <a:rPr lang="ko"/>
              <a:t>home &gt; 여행</a:t>
            </a:r>
            <a:r>
              <a:rPr lang="ko"/>
              <a:t>지 &gt; 이탈리아 &gt; 피렌체 &gt;조토의 종탑</a:t>
            </a:r>
            <a:br>
              <a:rPr lang="ko"/>
            </a:br>
            <a:br>
              <a:rPr lang="ko"/>
            </a:br>
            <a:r>
              <a:rPr lang="ko"/>
              <a:t>1. 좌측 메뉴의 ‘여행지’를 클릭하면 보이는 페이지</a:t>
            </a:r>
            <a:endParaRPr/>
          </a:p>
          <a:p>
            <a:pPr indent="0" lvl="0" marL="0" rtl="0" algn="l">
              <a:spcBef>
                <a:spcPts val="0"/>
              </a:spcBef>
              <a:spcAft>
                <a:spcPts val="0"/>
              </a:spcAft>
              <a:buNone/>
            </a:pPr>
            <a:r>
              <a:t/>
            </a:r>
            <a:endParaRPr/>
          </a:p>
          <a:p>
            <a:pPr indent="0" lvl="0" marL="0" rtl="0" algn="l">
              <a:spcBef>
                <a:spcPts val="0"/>
              </a:spcBef>
              <a:spcAft>
                <a:spcPts val="0"/>
              </a:spcAft>
              <a:buNone/>
            </a:pPr>
            <a:r>
              <a:rPr lang="ko"/>
              <a:t>2. 상단의 ’보러가기'버튼을 클릭하면 보이는 페이지</a:t>
            </a:r>
            <a:br>
              <a:rPr lang="ko"/>
            </a:br>
            <a:endParaRPr/>
          </a:p>
        </p:txBody>
      </p:sp>
      <p:pic>
        <p:nvPicPr>
          <p:cNvPr id="145" name="Google Shape;145;p27"/>
          <p:cNvPicPr preferRelativeResize="0"/>
          <p:nvPr/>
        </p:nvPicPr>
        <p:blipFill>
          <a:blip r:embed="rId3">
            <a:alphaModFix/>
          </a:blip>
          <a:stretch>
            <a:fillRect/>
          </a:stretch>
        </p:blipFill>
        <p:spPr>
          <a:xfrm>
            <a:off x="2109850" y="945075"/>
            <a:ext cx="6815201" cy="370376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main - </a:t>
            </a:r>
            <a:r>
              <a:rPr lang="ko" sz="2244"/>
              <a:t>여행지</a:t>
            </a:r>
            <a:endParaRPr sz="2244"/>
          </a:p>
        </p:txBody>
      </p:sp>
      <p:sp>
        <p:nvSpPr>
          <p:cNvPr id="151" name="Google Shape;151;p28"/>
          <p:cNvSpPr/>
          <p:nvPr/>
        </p:nvSpPr>
        <p:spPr>
          <a:xfrm>
            <a:off x="434900" y="945075"/>
            <a:ext cx="1589100" cy="38538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ko"/>
              <a:t>화면설명</a:t>
            </a:r>
            <a:endParaRPr b="1"/>
          </a:p>
          <a:p>
            <a:pPr indent="0" lvl="0" marL="0" rtl="0" algn="l">
              <a:spcBef>
                <a:spcPts val="0"/>
              </a:spcBef>
              <a:spcAft>
                <a:spcPts val="0"/>
              </a:spcAft>
              <a:buNone/>
            </a:pPr>
            <a:r>
              <a:t/>
            </a:r>
            <a:endParaRPr/>
          </a:p>
          <a:p>
            <a:pPr indent="0" lvl="0" marL="0" rtl="0" algn="l">
              <a:spcBef>
                <a:spcPts val="0"/>
              </a:spcBef>
              <a:spcAft>
                <a:spcPts val="0"/>
              </a:spcAft>
              <a:buNone/>
            </a:pPr>
            <a:r>
              <a:rPr lang="ko"/>
              <a:t>경로</a:t>
            </a:r>
            <a:br>
              <a:rPr lang="ko"/>
            </a:br>
            <a:r>
              <a:rPr lang="ko"/>
              <a:t>home &gt; 여행지 &gt; 이탈리아 &gt; 피렌체 &gt;조토의 종탑</a:t>
            </a:r>
            <a:br>
              <a:rPr lang="ko"/>
            </a:br>
            <a:br>
              <a:rPr lang="ko"/>
            </a:br>
            <a:r>
              <a:rPr lang="ko"/>
              <a:t>3. </a:t>
            </a:r>
            <a:r>
              <a:rPr lang="ko"/>
              <a:t>각 이미지 클릭하면 크게 확대되면서 보여짐</a:t>
            </a:r>
            <a:endParaRPr/>
          </a:p>
          <a:p>
            <a:pPr indent="0" lvl="0" marL="0" rtl="0" algn="l">
              <a:spcBef>
                <a:spcPts val="0"/>
              </a:spcBef>
              <a:spcAft>
                <a:spcPts val="0"/>
              </a:spcAft>
              <a:buNone/>
            </a:pPr>
            <a:br>
              <a:rPr lang="ko"/>
            </a:br>
            <a:endParaRPr/>
          </a:p>
        </p:txBody>
      </p:sp>
      <p:grpSp>
        <p:nvGrpSpPr>
          <p:cNvPr id="152" name="Google Shape;152;p28"/>
          <p:cNvGrpSpPr/>
          <p:nvPr/>
        </p:nvGrpSpPr>
        <p:grpSpPr>
          <a:xfrm>
            <a:off x="3010792" y="266346"/>
            <a:ext cx="4941702" cy="4610816"/>
            <a:chOff x="2176400" y="-1484975"/>
            <a:chExt cx="6815201" cy="6358869"/>
          </a:xfrm>
        </p:grpSpPr>
        <p:pic>
          <p:nvPicPr>
            <p:cNvPr id="153" name="Google Shape;153;p28"/>
            <p:cNvPicPr preferRelativeResize="0"/>
            <p:nvPr/>
          </p:nvPicPr>
          <p:blipFill>
            <a:blip r:embed="rId3">
              <a:alphaModFix/>
            </a:blip>
            <a:stretch>
              <a:fillRect/>
            </a:stretch>
          </p:blipFill>
          <p:spPr>
            <a:xfrm>
              <a:off x="2176400" y="1170125"/>
              <a:ext cx="6815201" cy="3703769"/>
            </a:xfrm>
            <a:prstGeom prst="rect">
              <a:avLst/>
            </a:prstGeom>
            <a:noFill/>
            <a:ln>
              <a:noFill/>
            </a:ln>
          </p:spPr>
        </p:pic>
        <p:pic>
          <p:nvPicPr>
            <p:cNvPr id="154" name="Google Shape;154;p28"/>
            <p:cNvPicPr preferRelativeResize="0"/>
            <p:nvPr/>
          </p:nvPicPr>
          <p:blipFill>
            <a:blip r:embed="rId4">
              <a:alphaModFix/>
            </a:blip>
            <a:stretch>
              <a:fillRect/>
            </a:stretch>
          </p:blipFill>
          <p:spPr>
            <a:xfrm>
              <a:off x="2176400" y="-1484975"/>
              <a:ext cx="6815201" cy="3703769"/>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29"/>
          <p:cNvPicPr preferRelativeResize="0"/>
          <p:nvPr/>
        </p:nvPicPr>
        <p:blipFill>
          <a:blip r:embed="rId3">
            <a:alphaModFix/>
          </a:blip>
          <a:stretch>
            <a:fillRect/>
          </a:stretch>
        </p:blipFill>
        <p:spPr>
          <a:xfrm>
            <a:off x="413300" y="929775"/>
            <a:ext cx="6964849" cy="3785099"/>
          </a:xfrm>
          <a:prstGeom prst="rect">
            <a:avLst/>
          </a:prstGeom>
          <a:noFill/>
          <a:ln>
            <a:noFill/>
          </a:ln>
        </p:spPr>
      </p:pic>
      <p:sp>
        <p:nvSpPr>
          <p:cNvPr id="160" name="Google Shape;16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m</a:t>
            </a:r>
            <a:r>
              <a:rPr lang="ko"/>
              <a:t>ain -map</a:t>
            </a:r>
            <a:endParaRPr sz="2244"/>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main -map</a:t>
            </a:r>
            <a:endParaRPr sz="2244"/>
          </a:p>
        </p:txBody>
      </p:sp>
      <p:pic>
        <p:nvPicPr>
          <p:cNvPr id="166" name="Google Shape;166;p30"/>
          <p:cNvPicPr preferRelativeResize="0"/>
          <p:nvPr/>
        </p:nvPicPr>
        <p:blipFill>
          <a:blip r:embed="rId3">
            <a:alphaModFix/>
          </a:blip>
          <a:stretch>
            <a:fillRect/>
          </a:stretch>
        </p:blipFill>
        <p:spPr>
          <a:xfrm>
            <a:off x="397325" y="986450"/>
            <a:ext cx="7024558" cy="3820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main -map</a:t>
            </a:r>
            <a:endParaRPr sz="2244"/>
          </a:p>
        </p:txBody>
      </p:sp>
      <p:pic>
        <p:nvPicPr>
          <p:cNvPr id="172" name="Google Shape;172;p31"/>
          <p:cNvPicPr preferRelativeResize="0"/>
          <p:nvPr/>
        </p:nvPicPr>
        <p:blipFill>
          <a:blip r:embed="rId3">
            <a:alphaModFix/>
          </a:blip>
          <a:stretch>
            <a:fillRect/>
          </a:stretch>
        </p:blipFill>
        <p:spPr>
          <a:xfrm>
            <a:off x="397325" y="1017725"/>
            <a:ext cx="7024548" cy="382782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sz="3300"/>
              <a:t>목차</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1200"/>
              </a:spcBef>
              <a:spcAft>
                <a:spcPts val="0"/>
              </a:spcAft>
              <a:buClr>
                <a:schemeClr val="dk1"/>
              </a:buClr>
              <a:buSzPts val="2100"/>
              <a:buChar char="●"/>
            </a:pPr>
            <a:r>
              <a:rPr lang="ko" sz="2100">
                <a:solidFill>
                  <a:schemeClr val="dk1"/>
                </a:solidFill>
              </a:rPr>
              <a:t>업데이트내역</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프로세스</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화면구성</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영역별 상세설명</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작업 스케줄 구성</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참고 사이</a:t>
            </a:r>
            <a:r>
              <a:rPr lang="ko" sz="2100">
                <a:solidFill>
                  <a:schemeClr val="dk1"/>
                </a:solidFill>
              </a:rPr>
              <a:t>트</a:t>
            </a:r>
            <a:endParaRPr sz="2100">
              <a:solidFill>
                <a:schemeClr val="dk1"/>
              </a:solidFill>
            </a:endParaRPr>
          </a:p>
          <a:p>
            <a:pPr indent="0" lvl="0" marL="0" rtl="0" algn="l">
              <a:spcBef>
                <a:spcPts val="1200"/>
              </a:spcBef>
              <a:spcAft>
                <a:spcPts val="0"/>
              </a:spcAft>
              <a:buNone/>
            </a:pPr>
            <a:r>
              <a:t/>
            </a:r>
            <a:endParaRPr sz="21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main -QnA</a:t>
            </a:r>
            <a:endParaRPr sz="2244"/>
          </a:p>
        </p:txBody>
      </p:sp>
      <p:pic>
        <p:nvPicPr>
          <p:cNvPr id="178" name="Google Shape;178;p32"/>
          <p:cNvPicPr preferRelativeResize="0"/>
          <p:nvPr/>
        </p:nvPicPr>
        <p:blipFill>
          <a:blip r:embed="rId3">
            <a:alphaModFix/>
          </a:blip>
          <a:stretch>
            <a:fillRect/>
          </a:stretch>
        </p:blipFill>
        <p:spPr>
          <a:xfrm>
            <a:off x="412650" y="1017725"/>
            <a:ext cx="7024558" cy="3820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main -QnA</a:t>
            </a:r>
            <a:endParaRPr sz="2244"/>
          </a:p>
        </p:txBody>
      </p:sp>
      <p:pic>
        <p:nvPicPr>
          <p:cNvPr id="184" name="Google Shape;184;p33"/>
          <p:cNvPicPr preferRelativeResize="0"/>
          <p:nvPr/>
        </p:nvPicPr>
        <p:blipFill>
          <a:blip r:embed="rId3">
            <a:alphaModFix/>
          </a:blip>
          <a:stretch>
            <a:fillRect/>
          </a:stretch>
        </p:blipFill>
        <p:spPr>
          <a:xfrm>
            <a:off x="404975" y="955800"/>
            <a:ext cx="7011968" cy="3820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개인</a:t>
            </a:r>
            <a:r>
              <a:rPr lang="ko"/>
              <a:t>별 프로젝트 후기(작업시 애로사항, 개선사항)</a:t>
            </a:r>
            <a:endParaRPr/>
          </a:p>
        </p:txBody>
      </p:sp>
      <p:sp>
        <p:nvSpPr>
          <p:cNvPr id="190" name="Google Shape;190;p34"/>
          <p:cNvSpPr txBox="1"/>
          <p:nvPr>
            <p:ph idx="1" type="body"/>
          </p:nvPr>
        </p:nvSpPr>
        <p:spPr>
          <a:xfrm>
            <a:off x="311700" y="1152475"/>
            <a:ext cx="8520600" cy="3739500"/>
          </a:xfrm>
          <a:prstGeom prst="rect">
            <a:avLst/>
          </a:prstGeom>
        </p:spPr>
        <p:txBody>
          <a:bodyPr anchorCtr="0" anchor="t" bIns="91425" lIns="91425" spcFirstLastPara="1" rIns="91425" wrap="square" tIns="91425">
            <a:noAutofit/>
          </a:bodyPr>
          <a:lstStyle/>
          <a:p>
            <a:pPr indent="-310832" lvl="0" marL="457200" rtl="0" algn="l">
              <a:lnSpc>
                <a:spcPct val="95000"/>
              </a:lnSpc>
              <a:spcBef>
                <a:spcPts val="0"/>
              </a:spcBef>
              <a:spcAft>
                <a:spcPts val="0"/>
              </a:spcAft>
              <a:buSzPts val="1295"/>
              <a:buChar char="-"/>
            </a:pPr>
            <a:r>
              <a:rPr lang="ko" sz="1295"/>
              <a:t>성현주 : 혼</a:t>
            </a:r>
            <a:r>
              <a:rPr lang="ko" sz="1295"/>
              <a:t>자의 결정이 아닌 다수의 의견 조율로 진행하는게 새로웠고 시작은 완벽 그자체로 시작했지만 막상 작업하면서 실제 구현이 어려워 스토리 보드를 여러번 수정할 수 밖에 없었습니다. 서로 작업한 페이지를 하나로 이어주는데 많은 어려움이 있었고, 명확한 이해가 부족해서 어려움을 느꼈던 것 같습니다. 전체적으로 한번 더</a:t>
            </a:r>
            <a:r>
              <a:rPr lang="ko" sz="1295"/>
              <a:t>기본적인 개념을 명확히 이해하는 </a:t>
            </a:r>
            <a:r>
              <a:rPr lang="ko" sz="1295"/>
              <a:t>공부가 필요하다 느꼈습니다.</a:t>
            </a:r>
            <a:br>
              <a:rPr lang="ko" sz="1295"/>
            </a:br>
            <a:br>
              <a:rPr lang="ko" sz="1295"/>
            </a:br>
            <a:endParaRPr sz="1295"/>
          </a:p>
          <a:p>
            <a:pPr indent="-310832" lvl="0" marL="457200" rtl="0" algn="l">
              <a:lnSpc>
                <a:spcPct val="95000"/>
              </a:lnSpc>
              <a:spcBef>
                <a:spcPts val="0"/>
              </a:spcBef>
              <a:spcAft>
                <a:spcPts val="0"/>
              </a:spcAft>
              <a:buSzPts val="1295"/>
              <a:buChar char="-"/>
            </a:pPr>
            <a:r>
              <a:rPr lang="ko" sz="1295"/>
              <a:t>박세운 : 프로젝트 시작부터 마침까지 저 자신의 개인적 역량이 한참 부족하다는 것을 다시 한번 깨닫게 되었습니다. 직접 코드가 기능하게 설계하고 만드는것에 대한 전반적인 개념에 대한 이해도와  세부적인 코드 사용에도 상당히 미숙함을 많이 느꼈습니다. 저로 인해 팀원 분들께 더 많은 짐을 드린것 같아 죄송스러운 마음입니다. 향후 학습에 있어 미숙했던 부분을 보완하기 위해 좀더 많은 시간과 노력을 할애 해야겠다고 생각하였습니다. </a:t>
            </a:r>
            <a:br>
              <a:rPr lang="ko" sz="1295"/>
            </a:br>
            <a:br>
              <a:rPr lang="ko" sz="1295"/>
            </a:br>
            <a:endParaRPr sz="1295"/>
          </a:p>
          <a:p>
            <a:pPr indent="-310832" lvl="0" marL="457200" rtl="0" algn="l">
              <a:lnSpc>
                <a:spcPct val="95000"/>
              </a:lnSpc>
              <a:spcBef>
                <a:spcPts val="0"/>
              </a:spcBef>
              <a:spcAft>
                <a:spcPts val="0"/>
              </a:spcAft>
              <a:buSzPts val="1295"/>
              <a:buChar char="-"/>
            </a:pPr>
            <a:r>
              <a:rPr lang="ko" sz="1295"/>
              <a:t>안성후 : 수업 때 배운 내용을 어떻게 사용할지 막연 했었는데 이번 프로젝트로 어떻게 사용할지, 구글링과 책을 통해 혼자 공부하고 해결해 나가는법을 배웠습니다. 직접 만나서 회의하는 것이 아니라 의견 조율이 힘들었습니다.</a:t>
            </a:r>
            <a:br>
              <a:rPr lang="ko" sz="1295"/>
            </a:br>
            <a:br>
              <a:rPr lang="ko" sz="1295"/>
            </a:br>
            <a:endParaRPr sz="1295"/>
          </a:p>
          <a:p>
            <a:pPr indent="-310832" lvl="0" marL="457200" rtl="0" algn="l">
              <a:lnSpc>
                <a:spcPct val="95000"/>
              </a:lnSpc>
              <a:spcBef>
                <a:spcPts val="0"/>
              </a:spcBef>
              <a:spcAft>
                <a:spcPts val="0"/>
              </a:spcAft>
              <a:buSzPts val="1295"/>
              <a:buChar char="-"/>
            </a:pPr>
            <a:r>
              <a:rPr lang="ko" sz="1295"/>
              <a:t>송민석 : 함께 만들어서 합치는 과정에서 각 연결부위에서 마음처럼 되지 않아 스스로의 한계를 명확히 느꼈습니다.. 데이터의 흐름을 잘 알지 못해 코드를 적는데 애를 많이 먹었고.. 각종 xml 파일 옵션과 컨트롤러를 만지느라 고통스러운 시간이었습니다ㅎㅎ 더 열심히 정진하여 완벽한 프로젝트를 만들어보고 싶습니다</a:t>
            </a:r>
            <a:endParaRPr sz="1295"/>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ko" sz="3300"/>
              <a:t>업데이트 내</a:t>
            </a:r>
            <a:r>
              <a:rPr lang="ko" sz="3300"/>
              <a:t>역</a:t>
            </a:r>
            <a:endParaRPr sz="3300"/>
          </a:p>
          <a:p>
            <a:pPr indent="0" lvl="0" marL="0" rtl="0" algn="l">
              <a:spcBef>
                <a:spcPts val="0"/>
              </a:spcBef>
              <a:spcAft>
                <a:spcPts val="0"/>
              </a:spcAft>
              <a:buNone/>
            </a:pPr>
            <a:r>
              <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1200"/>
              </a:spcBef>
              <a:spcAft>
                <a:spcPts val="0"/>
              </a:spcAft>
              <a:buClr>
                <a:schemeClr val="dk1"/>
              </a:buClr>
              <a:buSzPts val="2100"/>
              <a:buChar char="●"/>
            </a:pPr>
            <a:r>
              <a:rPr lang="ko" sz="2100">
                <a:solidFill>
                  <a:schemeClr val="dk1"/>
                </a:solidFill>
              </a:rPr>
              <a:t>1.01</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1.02</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1.03</a:t>
            </a:r>
            <a:endParaRPr sz="21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ko" sz="3300"/>
              <a:t>프로세스</a:t>
            </a:r>
            <a:endParaRPr/>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1200"/>
              </a:spcBef>
              <a:spcAft>
                <a:spcPts val="0"/>
              </a:spcAft>
              <a:buClr>
                <a:schemeClr val="dk1"/>
              </a:buClr>
              <a:buSzPts val="2100"/>
              <a:buChar char="●"/>
            </a:pPr>
            <a:r>
              <a:rPr lang="ko" sz="2100">
                <a:solidFill>
                  <a:schemeClr val="dk1"/>
                </a:solidFill>
              </a:rPr>
              <a:t>22.01.06 회의를 통해 이번 프로젝트의 방향(방구석에서 떠나는 이탈리아 여행)을 결정하고 각자맡을 역할을 결정(</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22.01.07 스토리보드 1차 제작</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22.01.09 방구석에서 떠나는 이탈리아 여행 웹페이지의 양식을 정하고, 구글 스트릿뷰 api를 구현을 목표로 정함.</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22.01.11 각자 맡을 기능 결정 및 스토리보드 작성</a:t>
            </a:r>
            <a:endParaRPr sz="21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ko" sz="3300"/>
              <a:t>화면구성</a:t>
            </a:r>
            <a:endParaRPr/>
          </a:p>
        </p:txBody>
      </p:sp>
      <p:pic>
        <p:nvPicPr>
          <p:cNvPr id="79" name="Google Shape;79;p17"/>
          <p:cNvPicPr preferRelativeResize="0"/>
          <p:nvPr/>
        </p:nvPicPr>
        <p:blipFill>
          <a:blip r:embed="rId3">
            <a:alphaModFix/>
          </a:blip>
          <a:stretch>
            <a:fillRect/>
          </a:stretch>
        </p:blipFill>
        <p:spPr>
          <a:xfrm>
            <a:off x="1193998" y="1017725"/>
            <a:ext cx="5419216" cy="4125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ko" sz="3300"/>
              <a:t>영역별 상세설명</a:t>
            </a:r>
            <a:endParaRPr/>
          </a:p>
        </p:txBody>
      </p:sp>
      <p:sp>
        <p:nvSpPr>
          <p:cNvPr id="85" name="Google Shape;85;p18"/>
          <p:cNvSpPr txBox="1"/>
          <p:nvPr>
            <p:ph idx="1" type="body"/>
          </p:nvPr>
        </p:nvSpPr>
        <p:spPr>
          <a:xfrm>
            <a:off x="1393150" y="1152475"/>
            <a:ext cx="3595500" cy="3416400"/>
          </a:xfrm>
          <a:prstGeom prst="rect">
            <a:avLst/>
          </a:prstGeom>
        </p:spPr>
        <p:txBody>
          <a:bodyPr anchorCtr="0" anchor="t" bIns="91425" lIns="91425" spcFirstLastPara="1" rIns="91425" wrap="square" tIns="91425">
            <a:noAutofit/>
          </a:bodyPr>
          <a:lstStyle/>
          <a:p>
            <a:pPr indent="-298450" lvl="0" marL="457200" rtl="0" algn="l">
              <a:spcBef>
                <a:spcPts val="1200"/>
              </a:spcBef>
              <a:spcAft>
                <a:spcPts val="0"/>
              </a:spcAft>
              <a:buClr>
                <a:schemeClr val="dk1"/>
              </a:buClr>
              <a:buSzPts val="1100"/>
              <a:buChar char="●"/>
            </a:pPr>
            <a:r>
              <a:rPr lang="ko" sz="1100">
                <a:solidFill>
                  <a:schemeClr val="dk1"/>
                </a:solidFill>
              </a:rPr>
              <a:t>2팀(방구석에서 떠나는 이탈리아 여행)</a:t>
            </a:r>
            <a:endParaRPr sz="1100">
              <a:solidFill>
                <a:schemeClr val="dk1"/>
              </a:solidFill>
            </a:endParaRPr>
          </a:p>
          <a:p>
            <a:pPr indent="0" lvl="0" marL="0" rtl="0" algn="l">
              <a:spcBef>
                <a:spcPts val="2000"/>
              </a:spcBef>
              <a:spcAft>
                <a:spcPts val="0"/>
              </a:spcAft>
              <a:buClr>
                <a:schemeClr val="dk1"/>
              </a:buClr>
              <a:buSzPts val="1100"/>
              <a:buFont typeface="Arial"/>
              <a:buNone/>
            </a:pPr>
            <a:r>
              <a:rPr lang="ko" sz="1100">
                <a:solidFill>
                  <a:schemeClr val="dk1"/>
                </a:solidFill>
              </a:rPr>
              <a:t> 1차 자료취합 전 웹 제작</a:t>
            </a:r>
            <a:endParaRPr sz="1100">
              <a:solidFill>
                <a:schemeClr val="dk1"/>
              </a:solidFill>
            </a:endParaRPr>
          </a:p>
          <a:p>
            <a:pPr indent="-298450" lvl="0" marL="457200" rtl="0" algn="l">
              <a:spcBef>
                <a:spcPts val="1200"/>
              </a:spcBef>
              <a:spcAft>
                <a:spcPts val="0"/>
              </a:spcAft>
              <a:buClr>
                <a:schemeClr val="dk1"/>
              </a:buClr>
              <a:buSzPts val="1100"/>
              <a:buChar char="■"/>
            </a:pPr>
            <a:r>
              <a:rPr lang="ko" sz="1100">
                <a:solidFill>
                  <a:schemeClr val="dk1"/>
                </a:solidFill>
              </a:rPr>
              <a:t>성현주</a:t>
            </a:r>
            <a:endParaRPr sz="1100">
              <a:solidFill>
                <a:schemeClr val="dk1"/>
              </a:solidFill>
            </a:endParaRPr>
          </a:p>
          <a:p>
            <a:pPr indent="0" lvl="0" marL="0" rtl="0" algn="l">
              <a:spcBef>
                <a:spcPts val="1600"/>
              </a:spcBef>
              <a:spcAft>
                <a:spcPts val="0"/>
              </a:spcAft>
              <a:buClr>
                <a:schemeClr val="dk1"/>
              </a:buClr>
              <a:buSzPts val="1100"/>
              <a:buFont typeface="Arial"/>
              <a:buNone/>
            </a:pPr>
            <a:r>
              <a:rPr lang="ko" sz="1100">
                <a:solidFill>
                  <a:schemeClr val="dk1"/>
                </a:solidFill>
              </a:rPr>
              <a:t>조토의 종탑</a:t>
            </a:r>
            <a:endParaRPr sz="1100">
              <a:solidFill>
                <a:schemeClr val="dk1"/>
              </a:solidFill>
            </a:endParaRPr>
          </a:p>
          <a:p>
            <a:pPr indent="0" lvl="0" marL="0" rtl="0" algn="l">
              <a:spcBef>
                <a:spcPts val="400"/>
              </a:spcBef>
              <a:spcAft>
                <a:spcPts val="0"/>
              </a:spcAft>
              <a:buClr>
                <a:schemeClr val="dk1"/>
              </a:buClr>
              <a:buSzPts val="1100"/>
              <a:buFont typeface="Arial"/>
              <a:buNone/>
            </a:pPr>
            <a:r>
              <a:rPr lang="ko" sz="1100">
                <a:solidFill>
                  <a:schemeClr val="dk1"/>
                </a:solidFill>
              </a:rPr>
              <a:t>베키오궁</a:t>
            </a:r>
            <a:endParaRPr sz="1100">
              <a:solidFill>
                <a:schemeClr val="dk1"/>
              </a:solidFill>
            </a:endParaRPr>
          </a:p>
          <a:p>
            <a:pPr indent="0" lvl="0" marL="0" rtl="0" algn="l">
              <a:spcBef>
                <a:spcPts val="400"/>
              </a:spcBef>
              <a:spcAft>
                <a:spcPts val="0"/>
              </a:spcAft>
              <a:buClr>
                <a:schemeClr val="dk1"/>
              </a:buClr>
              <a:buSzPts val="1100"/>
              <a:buFont typeface="Arial"/>
              <a:buNone/>
            </a:pPr>
            <a:r>
              <a:rPr lang="ko" sz="1100">
                <a:solidFill>
                  <a:schemeClr val="dk1"/>
                </a:solidFill>
              </a:rPr>
              <a:t>판테온 신전</a:t>
            </a:r>
            <a:endParaRPr sz="1100">
              <a:solidFill>
                <a:schemeClr val="dk1"/>
              </a:solidFill>
            </a:endParaRPr>
          </a:p>
          <a:p>
            <a:pPr indent="-298450" lvl="0" marL="457200" rtl="0" algn="l">
              <a:spcBef>
                <a:spcPts val="1200"/>
              </a:spcBef>
              <a:spcAft>
                <a:spcPts val="0"/>
              </a:spcAft>
              <a:buClr>
                <a:schemeClr val="dk1"/>
              </a:buClr>
              <a:buSzPts val="1100"/>
              <a:buChar char="■"/>
            </a:pPr>
            <a:r>
              <a:rPr lang="ko" sz="1100">
                <a:solidFill>
                  <a:schemeClr val="dk1"/>
                </a:solidFill>
              </a:rPr>
              <a:t>송민석</a:t>
            </a:r>
            <a:endParaRPr sz="1100">
              <a:solidFill>
                <a:schemeClr val="dk1"/>
              </a:solidFill>
            </a:endParaRPr>
          </a:p>
          <a:p>
            <a:pPr indent="0" lvl="0" marL="0" rtl="0" algn="l">
              <a:spcBef>
                <a:spcPts val="1600"/>
              </a:spcBef>
              <a:spcAft>
                <a:spcPts val="0"/>
              </a:spcAft>
              <a:buClr>
                <a:schemeClr val="dk1"/>
              </a:buClr>
              <a:buSzPts val="1100"/>
              <a:buFont typeface="Arial"/>
              <a:buNone/>
            </a:pPr>
            <a:r>
              <a:rPr lang="ko" sz="1100">
                <a:solidFill>
                  <a:schemeClr val="dk1"/>
                </a:solidFill>
              </a:rPr>
              <a:t>피렌체 대성당</a:t>
            </a:r>
            <a:endParaRPr sz="1100">
              <a:solidFill>
                <a:schemeClr val="dk1"/>
              </a:solidFill>
            </a:endParaRPr>
          </a:p>
          <a:p>
            <a:pPr indent="0" lvl="0" marL="0" rtl="0" algn="l">
              <a:spcBef>
                <a:spcPts val="400"/>
              </a:spcBef>
              <a:spcAft>
                <a:spcPts val="0"/>
              </a:spcAft>
              <a:buClr>
                <a:schemeClr val="dk1"/>
              </a:buClr>
              <a:buSzPts val="1100"/>
              <a:buFont typeface="Arial"/>
              <a:buNone/>
            </a:pPr>
            <a:r>
              <a:rPr lang="ko" sz="1100">
                <a:solidFill>
                  <a:schemeClr val="dk1"/>
                </a:solidFill>
              </a:rPr>
              <a:t>미켈란젤로 광장</a:t>
            </a:r>
            <a:endParaRPr sz="1100">
              <a:solidFill>
                <a:schemeClr val="dk1"/>
              </a:solidFill>
            </a:endParaRPr>
          </a:p>
          <a:p>
            <a:pPr indent="0" lvl="0" marL="0" rtl="0" algn="l">
              <a:spcBef>
                <a:spcPts val="400"/>
              </a:spcBef>
              <a:spcAft>
                <a:spcPts val="800"/>
              </a:spcAft>
              <a:buNone/>
            </a:pPr>
            <a:r>
              <a:rPr lang="ko" sz="1100">
                <a:solidFill>
                  <a:schemeClr val="dk1"/>
                </a:solidFill>
              </a:rPr>
              <a:t>베키오 다리</a:t>
            </a:r>
            <a:endParaRPr sz="1100"/>
          </a:p>
        </p:txBody>
      </p:sp>
      <p:sp>
        <p:nvSpPr>
          <p:cNvPr id="86" name="Google Shape;86;p18"/>
          <p:cNvSpPr txBox="1"/>
          <p:nvPr>
            <p:ph idx="1" type="body"/>
          </p:nvPr>
        </p:nvSpPr>
        <p:spPr>
          <a:xfrm>
            <a:off x="3670700" y="1584025"/>
            <a:ext cx="3595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100">
              <a:solidFill>
                <a:schemeClr val="dk1"/>
              </a:solidFill>
            </a:endParaRPr>
          </a:p>
          <a:p>
            <a:pPr indent="-298450" lvl="0" marL="457200" rtl="0" algn="l">
              <a:spcBef>
                <a:spcPts val="1200"/>
              </a:spcBef>
              <a:spcAft>
                <a:spcPts val="0"/>
              </a:spcAft>
              <a:buClr>
                <a:schemeClr val="dk1"/>
              </a:buClr>
              <a:buSzPts val="1100"/>
              <a:buChar char="■"/>
            </a:pPr>
            <a:r>
              <a:rPr lang="ko" sz="1100">
                <a:solidFill>
                  <a:schemeClr val="dk1"/>
                </a:solidFill>
              </a:rPr>
              <a:t>박세운</a:t>
            </a:r>
            <a:endParaRPr sz="1100">
              <a:solidFill>
                <a:schemeClr val="dk1"/>
              </a:solidFill>
            </a:endParaRPr>
          </a:p>
          <a:p>
            <a:pPr indent="0" lvl="0" marL="0" rtl="0" algn="l">
              <a:spcBef>
                <a:spcPts val="1600"/>
              </a:spcBef>
              <a:spcAft>
                <a:spcPts val="0"/>
              </a:spcAft>
              <a:buNone/>
            </a:pPr>
            <a:r>
              <a:rPr lang="ko" sz="1100">
                <a:solidFill>
                  <a:schemeClr val="dk1"/>
                </a:solidFill>
              </a:rPr>
              <a:t>베네치아광장</a:t>
            </a:r>
            <a:endParaRPr sz="1100">
              <a:solidFill>
                <a:schemeClr val="dk1"/>
              </a:solidFill>
            </a:endParaRPr>
          </a:p>
          <a:p>
            <a:pPr indent="0" lvl="0" marL="0" rtl="0" algn="l">
              <a:spcBef>
                <a:spcPts val="400"/>
              </a:spcBef>
              <a:spcAft>
                <a:spcPts val="0"/>
              </a:spcAft>
              <a:buNone/>
            </a:pPr>
            <a:r>
              <a:rPr lang="ko" sz="1100">
                <a:solidFill>
                  <a:schemeClr val="dk1"/>
                </a:solidFill>
              </a:rPr>
              <a:t>포로 로마노</a:t>
            </a:r>
            <a:endParaRPr sz="1100">
              <a:solidFill>
                <a:schemeClr val="dk1"/>
              </a:solidFill>
            </a:endParaRPr>
          </a:p>
          <a:p>
            <a:pPr indent="0" lvl="0" marL="0" rtl="0" algn="l">
              <a:spcBef>
                <a:spcPts val="400"/>
              </a:spcBef>
              <a:spcAft>
                <a:spcPts val="0"/>
              </a:spcAft>
              <a:buNone/>
            </a:pPr>
            <a:r>
              <a:rPr lang="ko" sz="1100">
                <a:solidFill>
                  <a:schemeClr val="dk1"/>
                </a:solidFill>
              </a:rPr>
              <a:t>진실의 입</a:t>
            </a:r>
            <a:endParaRPr sz="1100">
              <a:solidFill>
                <a:schemeClr val="dk1"/>
              </a:solidFill>
            </a:endParaRPr>
          </a:p>
          <a:p>
            <a:pPr indent="-298450" lvl="0" marL="457200" rtl="0" algn="l">
              <a:spcBef>
                <a:spcPts val="1200"/>
              </a:spcBef>
              <a:spcAft>
                <a:spcPts val="0"/>
              </a:spcAft>
              <a:buClr>
                <a:schemeClr val="dk1"/>
              </a:buClr>
              <a:buSzPts val="1100"/>
              <a:buChar char="■"/>
            </a:pPr>
            <a:r>
              <a:rPr lang="ko" sz="1100">
                <a:solidFill>
                  <a:schemeClr val="dk1"/>
                </a:solidFill>
              </a:rPr>
              <a:t>안성후</a:t>
            </a:r>
            <a:endParaRPr sz="1100">
              <a:solidFill>
                <a:schemeClr val="dk1"/>
              </a:solidFill>
            </a:endParaRPr>
          </a:p>
          <a:p>
            <a:pPr indent="0" lvl="0" marL="0" rtl="0" algn="l">
              <a:spcBef>
                <a:spcPts val="1600"/>
              </a:spcBef>
              <a:spcAft>
                <a:spcPts val="0"/>
              </a:spcAft>
              <a:buNone/>
            </a:pPr>
            <a:r>
              <a:rPr lang="ko" sz="1100">
                <a:solidFill>
                  <a:schemeClr val="dk1"/>
                </a:solidFill>
              </a:rPr>
              <a:t>콜로세움</a:t>
            </a:r>
            <a:endParaRPr sz="1100">
              <a:solidFill>
                <a:schemeClr val="dk1"/>
              </a:solidFill>
            </a:endParaRPr>
          </a:p>
          <a:p>
            <a:pPr indent="0" lvl="0" marL="0" rtl="0" algn="l">
              <a:spcBef>
                <a:spcPts val="400"/>
              </a:spcBef>
              <a:spcAft>
                <a:spcPts val="0"/>
              </a:spcAft>
              <a:buNone/>
            </a:pPr>
            <a:r>
              <a:rPr lang="ko" sz="1100">
                <a:solidFill>
                  <a:schemeClr val="dk1"/>
                </a:solidFill>
              </a:rPr>
              <a:t>로마 스페인광장</a:t>
            </a:r>
            <a:endParaRPr sz="1100">
              <a:solidFill>
                <a:schemeClr val="dk1"/>
              </a:solidFill>
            </a:endParaRPr>
          </a:p>
          <a:p>
            <a:pPr indent="0" lvl="0" marL="0" rtl="0" algn="l">
              <a:spcBef>
                <a:spcPts val="400"/>
              </a:spcBef>
              <a:spcAft>
                <a:spcPts val="0"/>
              </a:spcAft>
              <a:buNone/>
            </a:pPr>
            <a:r>
              <a:rPr lang="ko" sz="1100">
                <a:solidFill>
                  <a:schemeClr val="dk1"/>
                </a:solidFill>
              </a:rPr>
              <a:t>트레비 분수</a:t>
            </a:r>
            <a:endParaRPr sz="1100">
              <a:solidFill>
                <a:schemeClr val="dk1"/>
              </a:solidFill>
            </a:endParaRPr>
          </a:p>
          <a:p>
            <a:pPr indent="0" lvl="0" marL="0" rtl="0" algn="l">
              <a:spcBef>
                <a:spcPts val="0"/>
              </a:spcBef>
              <a:spcAft>
                <a:spcPts val="1200"/>
              </a:spcAft>
              <a:buNone/>
            </a:pPr>
            <a:r>
              <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ko" sz="3300"/>
              <a:t>참고 사이트</a:t>
            </a:r>
            <a:endParaRPr b="1"/>
          </a:p>
        </p:txBody>
      </p:sp>
      <p:sp>
        <p:nvSpPr>
          <p:cNvPr id="92" name="Google Shape;92;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1200"/>
              </a:spcBef>
              <a:spcAft>
                <a:spcPts val="0"/>
              </a:spcAft>
              <a:buClr>
                <a:srgbClr val="98000F"/>
              </a:buClr>
              <a:buSzPts val="2100"/>
              <a:buChar char="●"/>
            </a:pPr>
            <a:r>
              <a:rPr lang="ko" sz="2100">
                <a:solidFill>
                  <a:schemeClr val="dk1"/>
                </a:solidFill>
              </a:rPr>
              <a:t>EX)</a:t>
            </a:r>
            <a:r>
              <a:rPr lang="ko" sz="2100">
                <a:solidFill>
                  <a:srgbClr val="98000F"/>
                </a:solidFill>
              </a:rPr>
              <a:t> https://en.wikipedia.org/wiki/Tourism_in_Zanzibar</a:t>
            </a:r>
            <a:r>
              <a:rPr lang="ko" sz="600">
                <a:solidFill>
                  <a:schemeClr val="dk1"/>
                </a:solidFill>
              </a:rPr>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ko" sz="3300"/>
              <a:t>작업 스케줄 구성</a:t>
            </a:r>
            <a:endParaRPr/>
          </a:p>
        </p:txBody>
      </p:sp>
      <p:sp>
        <p:nvSpPr>
          <p:cNvPr id="98" name="Google Shape;98;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1200"/>
              </a:spcBef>
              <a:spcAft>
                <a:spcPts val="0"/>
              </a:spcAft>
              <a:buClr>
                <a:schemeClr val="dk1"/>
              </a:buClr>
              <a:buSzPts val="2100"/>
              <a:buChar char="●"/>
            </a:pPr>
            <a:r>
              <a:rPr lang="ko" sz="2100">
                <a:solidFill>
                  <a:schemeClr val="dk1"/>
                </a:solidFill>
              </a:rPr>
              <a:t>22.01.06 구현기능 나누기, 제작 방향성 결정</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22.01.07~22.01.10 스토리보드 제작</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22.01.11~22.01.12 테이블 설계 및 작성</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22.01.13~22.01.18 미니 프로젝트 수행</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22.01.17~22.01.18 조별 발표준비(대본 제작)</a:t>
            </a:r>
            <a:endParaRPr sz="2100">
              <a:solidFill>
                <a:schemeClr val="dk1"/>
              </a:solidFill>
            </a:endParaRPr>
          </a:p>
          <a:p>
            <a:pPr indent="-361950" lvl="0" marL="457200" rtl="0" algn="l">
              <a:spcBef>
                <a:spcPts val="0"/>
              </a:spcBef>
              <a:spcAft>
                <a:spcPts val="0"/>
              </a:spcAft>
              <a:buClr>
                <a:schemeClr val="dk1"/>
              </a:buClr>
              <a:buSzPts val="2100"/>
              <a:buChar char="●"/>
            </a:pPr>
            <a:r>
              <a:rPr lang="ko" sz="2100">
                <a:solidFill>
                  <a:schemeClr val="dk1"/>
                </a:solidFill>
              </a:rPr>
              <a:t>22.01.19 미니 프로젝트 종료 / 조별발표</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ko"/>
              <a:t>1/14 오늘</a:t>
            </a:r>
            <a:r>
              <a:rPr lang="ko"/>
              <a:t>의 목표</a:t>
            </a:r>
            <a:endParaRPr/>
          </a:p>
        </p:txBody>
      </p:sp>
      <p:sp>
        <p:nvSpPr>
          <p:cNvPr id="104" name="Google Shape;104;p21"/>
          <p:cNvSpPr txBox="1"/>
          <p:nvPr>
            <p:ph idx="1" type="body"/>
          </p:nvPr>
        </p:nvSpPr>
        <p:spPr>
          <a:xfrm>
            <a:off x="311700" y="979250"/>
            <a:ext cx="8520600" cy="37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ko" sz="1750"/>
              <a:t>성현주 : 스토리보드를 다 끝낼 예정, 메인페이지를 html 일부 작업예정.</a:t>
            </a:r>
            <a:endParaRPr sz="1750"/>
          </a:p>
          <a:p>
            <a:pPr indent="0" lvl="0" marL="0" rtl="0" algn="l">
              <a:spcBef>
                <a:spcPts val="1200"/>
              </a:spcBef>
              <a:spcAft>
                <a:spcPts val="0"/>
              </a:spcAft>
              <a:buNone/>
            </a:pPr>
            <a:r>
              <a:rPr lang="ko" sz="1750"/>
              <a:t>세운,민석님 : 강사님께 우리조에서 구현해야하는 핵심기술 여쭤보고 학습할 예정</a:t>
            </a:r>
            <a:br>
              <a:rPr lang="ko"/>
            </a:br>
            <a:br>
              <a:rPr lang="ko"/>
            </a:br>
            <a:r>
              <a:rPr lang="ko"/>
              <a:t>성후님 : </a:t>
            </a:r>
            <a:r>
              <a:rPr lang="ko" sz="1750"/>
              <a:t>지도랑 로드뷰랑 같이뜨게 해놨는데 지도는 원하는 바디부분에 입력하면 제대로 나오는데 로드뷰는 페이지 제일위쪽 가운데에 뜨는 문제 해결. 찾을예정</a:t>
            </a:r>
            <a:br>
              <a:rPr lang="ko" sz="1750"/>
            </a:br>
            <a:br>
              <a:rPr lang="ko" sz="1750"/>
            </a:br>
            <a:endParaRPr/>
          </a:p>
          <a:p>
            <a:pPr indent="0" lvl="0" marL="0" rtl="0" algn="l">
              <a:spcBef>
                <a:spcPts val="1200"/>
              </a:spcBef>
              <a:spcAft>
                <a:spcPts val="0"/>
              </a:spcAft>
              <a:buNone/>
            </a:pPr>
            <a:br>
              <a:rPr lang="ko"/>
            </a:br>
            <a:endParaRPr/>
          </a:p>
          <a:p>
            <a:pPr indent="0" lvl="0" marL="0" rtl="0" algn="l">
              <a:spcBef>
                <a:spcPts val="1200"/>
              </a:spcBef>
              <a:spcAft>
                <a:spcPts val="1200"/>
              </a:spcAft>
              <a:buNone/>
            </a:pPr>
            <a:r>
              <a:rPr lang="ko"/>
              <a:t>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